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6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A-EYE Slideshow" id="{74D30E0D-37F5-49D6-A0B7-E5E45088B367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7"/>
            <p14:sldId id="26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717" autoAdjust="0"/>
    <p:restoredTop sz="94660"/>
  </p:normalViewPr>
  <p:slideViewPr>
    <p:cSldViewPr snapToGrid="0">
      <p:cViewPr varScale="1">
        <p:scale>
          <a:sx n="74" d="100"/>
          <a:sy n="74" d="100"/>
        </p:scale>
        <p:origin x="668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AC35D9-F74A-4A88-9A6D-91315E6D6F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57B904-6278-435D-92E4-10740FCE31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D2DF0B-4FBF-42C3-9D42-482D7DC63B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DEB23-DDD0-439F-B69A-1F9F3AD59AC0}" type="datetimeFigureOut">
              <a:rPr lang="en-US" smtClean="0"/>
              <a:t>5/4/2021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9197BF-89B2-4D81-9D94-E28E681ADF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0DC572-3537-41A6-A114-490C12A51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50B4D-EAC7-4446-968A-53CB19E7E6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5281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54DCBE-EF0B-4759-895D-6B874E6FE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C2C068-3B83-47F4-A3B3-6BAA6649C6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B2608C-EAFB-4B4B-82EC-6C18C02458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DEB23-DDD0-439F-B69A-1F9F3AD59AC0}" type="datetimeFigureOut">
              <a:rPr lang="en-US" smtClean="0"/>
              <a:t>5/4/2021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10B5D3-C5C6-4E63-9A21-D57B5B8412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4EE431-4604-4D42-B93A-FCB782AB8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50B4D-EAC7-4446-968A-53CB19E7E6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2193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B9464E5-6AE2-4204-B940-988784897D6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087E580-8E19-4E21-8691-656CC1B876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AA42A9-0B04-40F9-BB82-B4E9B0CC8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DEB23-DDD0-439F-B69A-1F9F3AD59AC0}" type="datetimeFigureOut">
              <a:rPr lang="en-US" smtClean="0"/>
              <a:t>5/4/2021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B869E4-C719-46EB-9985-6096C826A4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F307E4-855F-4A35-A07D-22C69AC489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50B4D-EAC7-4446-968A-53CB19E7E6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0474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E4765-70D4-4D7B-837D-CA0FAB109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51BA1E-8EFB-44DB-B51C-CAA0FAD321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F70332-A8D9-4B4F-A261-CCE47E435F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DEB23-DDD0-439F-B69A-1F9F3AD59AC0}" type="datetimeFigureOut">
              <a:rPr lang="en-US" smtClean="0"/>
              <a:t>5/4/2021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8BEB2A-468A-4CF6-BD6F-4C50A12DB5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2198B6-80A4-43D3-8585-D292C0C8B6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50B4D-EAC7-4446-968A-53CB19E7E6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6400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53344-2F88-4190-A1C0-4A948CE20F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17C954-A9E3-48D5-8AC8-9A4E397797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7C9A77-D1FE-4789-A4D0-747717BAB6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DEB23-DDD0-439F-B69A-1F9F3AD59AC0}" type="datetimeFigureOut">
              <a:rPr lang="en-US" smtClean="0"/>
              <a:t>5/4/2021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A018C4-4896-46EF-86EC-8B63799CDF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734399-0AB8-44CA-AFA0-2A30FF5D7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50B4D-EAC7-4446-968A-53CB19E7E6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91289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0DF627-8BC3-4C8B-866C-CCD3FFDE0E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D0138E-E658-4DEC-AF96-663498E1B30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E071BF-6606-4F44-AC0E-0A4591CAAB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39BDA5-5D47-4BE4-A8C2-E1EBF43CAC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DEB23-DDD0-439F-B69A-1F9F3AD59AC0}" type="datetimeFigureOut">
              <a:rPr lang="en-US" smtClean="0"/>
              <a:t>5/4/2021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3B87E2-3572-40D7-A141-A0934B9139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4DFBA7-93A4-4110-98B3-8A5E74A552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50B4D-EAC7-4446-968A-53CB19E7E6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0308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861BE1-589D-471E-ADC9-9E0AD7B07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F058A0-2733-446E-B798-F2F46C1E53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DB17A0-B8D8-42F1-A83A-313C43F06C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240B25-59DA-4CFF-9E46-7C37BA2590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B9B73FA-93BE-4517-876E-C23C1AF58F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3C4D556-DF7C-435B-97BE-8B653E5BA7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DEB23-DDD0-439F-B69A-1F9F3AD59AC0}" type="datetimeFigureOut">
              <a:rPr lang="en-US" smtClean="0"/>
              <a:t>5/4/2021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28BD9A6-CF6A-4E17-A4A9-39F494DF40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18481B0-7ABD-4BC2-99B1-381D4BB7F9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50B4D-EAC7-4446-968A-53CB19E7E6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7523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90EC78-2588-455C-B745-7275B5477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44DA832-758F-4CC9-8B60-F481642B8F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DEB23-DDD0-439F-B69A-1F9F3AD59AC0}" type="datetimeFigureOut">
              <a:rPr lang="en-US" smtClean="0"/>
              <a:t>5/4/2021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5954FF-3514-4D24-A1D1-370DC0B79A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261E5F-1DC2-489A-8195-E2BE07A39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50B4D-EAC7-4446-968A-53CB19E7E6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2484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CB4FA9-4CD8-4BDC-9D3B-419A0D2ECE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DEB23-DDD0-439F-B69A-1F9F3AD59AC0}" type="datetimeFigureOut">
              <a:rPr lang="en-US" smtClean="0"/>
              <a:t>5/4/2021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FEA78F0-D878-4916-B4D8-2CD9AD3FE3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73CE1D-0D2B-49E6-A809-1A4ADF78E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50B4D-EAC7-4446-968A-53CB19E7E6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5150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D4B16-2277-48AC-8299-2116F783A9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1174A9-6B45-43B5-9FE3-192FD52A84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3E153E-61B2-4827-9A61-0BE9028FF5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32331D-7E20-446E-8999-D562834FFE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DEB23-DDD0-439F-B69A-1F9F3AD59AC0}" type="datetimeFigureOut">
              <a:rPr lang="en-US" smtClean="0"/>
              <a:t>5/4/2021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0B2293-2E40-4D9E-8D48-20C6D3AD8D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CC5391-FE6F-4CF7-9DA1-77877E42F0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50B4D-EAC7-4446-968A-53CB19E7E6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3084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91EA95-7F69-416D-BFE5-DD0F458721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4C0E637-DFAB-489B-AFC1-56C3DC8461C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55A191-D84C-45B5-9A1B-22EB83548B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66B3CC-CE7C-425D-B17D-0CF2A7FD4D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DEB23-DDD0-439F-B69A-1F9F3AD59AC0}" type="datetimeFigureOut">
              <a:rPr lang="en-US" smtClean="0"/>
              <a:t>5/4/2021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F71597-731E-414A-9E99-EA168B442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471F43-8376-4BF6-A6A4-6D3885AC3E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50B4D-EAC7-4446-968A-53CB19E7E6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8751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6EB6144-CB97-46DD-A415-6C2384FDF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3B8E0A-A67E-425F-BB47-A578264472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A088CD-77E3-4242-BCE3-F2120D1FC2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1DEB23-DDD0-439F-B69A-1F9F3AD59AC0}" type="datetimeFigureOut">
              <a:rPr lang="en-US" smtClean="0"/>
              <a:t>5/4/2021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1132DC-1827-47AA-A0BB-48175A52CE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CF5E01-B181-400F-A45D-4B8484D0AF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D50B4D-EAC7-4446-968A-53CB19E7E6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4785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refuge.grand-challenge.org/details/" TargetMode="Externa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favpng.com/png_view/paws-claws-dog-cat-relationship-dog-cat-relationship-puppy-pet-png/S7MMPNsb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jvision.net/our-services/fundus-photography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hyperlink" Target="https://refuge.grand-challenge.org/details/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odir2019.grand-challenge.org/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odir2019.grand-challenge.org/" TargetMode="External"/><Relationship Id="rId4" Type="http://schemas.openxmlformats.org/officeDocument/2006/relationships/hyperlink" Target="https://www.adcis.net/en/third-party/messidor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odir2019.grand-challenge.org/" TargetMode="Externa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refuge.grand-challenge.org/details/" TargetMode="External"/><Relationship Id="rId4" Type="http://schemas.openxmlformats.org/officeDocument/2006/relationships/hyperlink" Target="https://www.njvision.net/our-services/fundus-photography/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doi.org/10.1167/iovs.16-19964" TargetMode="External"/><Relationship Id="rId3" Type="http://schemas.openxmlformats.org/officeDocument/2006/relationships/image" Target="../media/image18.png"/><Relationship Id="rId7" Type="http://schemas.openxmlformats.org/officeDocument/2006/relationships/hyperlink" Target="https://doi.org/10.1111/ceo.13056" TargetMode="External"/><Relationship Id="rId12" Type="http://schemas.openxmlformats.org/officeDocument/2006/relationships/hyperlink" Target="https://amd.grand-challenge.org/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i.org/10.1109/TMI.2016.2526689" TargetMode="External"/><Relationship Id="rId11" Type="http://schemas.openxmlformats.org/officeDocument/2006/relationships/hyperlink" Target="https://doi.org/10.1109/TMI.2018.2837012" TargetMode="External"/><Relationship Id="rId5" Type="http://schemas.openxmlformats.org/officeDocument/2006/relationships/hyperlink" Target="https://doi.org/10.1109/TBME.2012.2193126" TargetMode="External"/><Relationship Id="rId10" Type="http://schemas.openxmlformats.org/officeDocument/2006/relationships/hyperlink" Target="https://doi.org/10.1109/TMI.2018.2791488" TargetMode="External"/><Relationship Id="rId4" Type="http://schemas.openxmlformats.org/officeDocument/2006/relationships/image" Target="../media/image19.png"/><Relationship Id="rId9" Type="http://schemas.openxmlformats.org/officeDocument/2006/relationships/hyperlink" Target="https://doi.org/10.1117/12.2547992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9BF06-445B-4C42-8D28-88ADB98E0A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87240"/>
            <a:ext cx="9144000" cy="2236205"/>
          </a:xfrm>
        </p:spPr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A-EYE: Utilizing Multistage Neural Networks and </a:t>
            </a:r>
            <a:br>
              <a:rPr lang="en-US" b="0" dirty="0">
                <a:effectLst/>
              </a:rPr>
            </a:b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Landmark Localization for Fundus Image Disease Detection 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133D6D-6CBA-4EF3-AE6A-5CC0AD34B6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2236205"/>
          </a:xfrm>
        </p:spPr>
        <p:txBody>
          <a:bodyPr>
            <a:norm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Thomas Chia</a:t>
            </a: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Chantilly High School</a:t>
            </a: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Chantilly, Virginia, United States</a:t>
            </a: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ISEF Project ID: TMED024</a:t>
            </a:r>
          </a:p>
          <a:p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 images/charts/graphics created by finalist unless otherwise referenced.</a:t>
            </a:r>
          </a:p>
        </p:txBody>
      </p:sp>
    </p:spTree>
    <p:extLst>
      <p:ext uri="{BB962C8B-B14F-4D97-AF65-F5344CB8AC3E}">
        <p14:creationId xmlns:p14="http://schemas.microsoft.com/office/powerpoint/2010/main" val="38329500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FAFE48-4D6A-4C70-8B90-52DEF6A8E8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550" y="365126"/>
            <a:ext cx="11091250" cy="395366"/>
          </a:xfrm>
        </p:spPr>
        <p:txBody>
          <a:bodyPr>
            <a:normAutofit/>
          </a:bodyPr>
          <a:lstStyle/>
          <a:p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 and Importance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AD327E5-B5BB-4428-9DAF-8450EC45D9AD}"/>
              </a:ext>
            </a:extLst>
          </p:cNvPr>
          <p:cNvSpPr txBox="1">
            <a:spLocks/>
          </p:cNvSpPr>
          <p:nvPr/>
        </p:nvSpPr>
        <p:spPr>
          <a:xfrm>
            <a:off x="262550" y="760492"/>
            <a:ext cx="9689318" cy="57489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Interpreting Test Results:</a:t>
            </a:r>
          </a:p>
          <a:p>
            <a:pPr lvl="1"/>
            <a:r>
              <a:rPr lang="de-DE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A-EYE achieves similar or greater results than previous methods</a:t>
            </a:r>
          </a:p>
          <a:p>
            <a:pPr lvl="1"/>
            <a:r>
              <a:rPr lang="de-DE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A-EYE is trained on ONLY 250 object detection images on a homogenous dataset [East-Asian]</a:t>
            </a:r>
          </a:p>
          <a:p>
            <a:pPr lvl="1"/>
            <a:r>
              <a:rPr lang="de-DE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generalizes well to other populations, since testing datasets are mainly Western-European Fundus Images</a:t>
            </a:r>
          </a:p>
          <a:p>
            <a:pPr lvl="2"/>
            <a:r>
              <a:rPr lang="de-DE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Thus A-EYE makes very good inference to other populations.</a:t>
            </a:r>
          </a:p>
          <a:p>
            <a:pPr lvl="1"/>
            <a:r>
              <a:rPr lang="de-DE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A-EYE can be used on a variety of field of views [FOVs] due to its ignorance of landmark locations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de-DE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de-DE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A-EYE is a completely new approach to deep learning in RIA.</a:t>
            </a:r>
          </a:p>
          <a:p>
            <a:pPr lvl="1"/>
            <a:r>
              <a:rPr lang="de-DE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Employs new techniques: Object Detection + Quadrant Sectioning and M-Net++ Image Segmentation</a:t>
            </a:r>
          </a:p>
          <a:p>
            <a:pPr lvl="1"/>
            <a:r>
              <a:rPr lang="de-DE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Looks for lesions to determine condition </a:t>
            </a:r>
          </a:p>
          <a:p>
            <a:pPr lvl="1"/>
            <a:r>
              <a:rPr lang="de-DE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Real-time detection due to fast and efficient models [on a Powerful GPU]</a:t>
            </a:r>
          </a:p>
          <a:p>
            <a:pPr lvl="1"/>
            <a:r>
              <a:rPr lang="de-DE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Light weight, can be used in edge systems (Raspberry Pi, Nvidia Jetson Nano) and can be accessed through the Internet</a:t>
            </a:r>
          </a:p>
          <a:p>
            <a:pPr marL="457200" lvl="1" indent="0">
              <a:buNone/>
            </a:pPr>
            <a:endParaRPr lang="de-DE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de-DE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Applications of A-EYE and Importance of A-EYE:</a:t>
            </a:r>
          </a:p>
          <a:p>
            <a:pPr lvl="1"/>
            <a:r>
              <a:rPr lang="de-DE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A-EYE is not yet a definitive solution to eye screening</a:t>
            </a:r>
          </a:p>
          <a:p>
            <a:pPr lvl="1"/>
            <a:r>
              <a:rPr lang="de-DE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However, </a:t>
            </a:r>
            <a:r>
              <a:rPr lang="de-DE" sz="1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A-EYE is one of the most advanced A.I. solutions in retinal image analysis and is available for testing online</a:t>
            </a:r>
            <a:endParaRPr lang="de-DE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de-DE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Improvements can be made (more training data, better optimizations, efficient coding)</a:t>
            </a:r>
          </a:p>
          <a:p>
            <a:pPr lvl="2"/>
            <a:r>
              <a:rPr lang="de-DE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Tensorflow-TensorRT Modifications for Optimized Inference on CUDA enabled GPUs</a:t>
            </a:r>
          </a:p>
          <a:p>
            <a:pPr lvl="1"/>
            <a:r>
              <a:rPr lang="de-DE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be used to assist medical professionals in triaging referral for treatment</a:t>
            </a:r>
          </a:p>
          <a:p>
            <a:pPr lvl="1"/>
            <a:r>
              <a:rPr lang="de-DE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modern A.I. can replace a doctor, but they can improve QoS and assist doctors</a:t>
            </a:r>
          </a:p>
        </p:txBody>
      </p:sp>
    </p:spTree>
    <p:extLst>
      <p:ext uri="{BB962C8B-B14F-4D97-AF65-F5344CB8AC3E}">
        <p14:creationId xmlns:p14="http://schemas.microsoft.com/office/powerpoint/2010/main" val="23851144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437D672F-6BB0-4F74-A354-06E93CCA98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7207" y="1575325"/>
            <a:ext cx="4036010" cy="4735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55CC9EF2-3C97-46EB-83E0-424BD4F4A7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3624" y="1575325"/>
            <a:ext cx="4008016" cy="4735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AACE2137-678B-4853-A208-95F9281F947A}"/>
              </a:ext>
            </a:extLst>
          </p:cNvPr>
          <p:cNvSpPr/>
          <p:nvPr/>
        </p:nvSpPr>
        <p:spPr>
          <a:xfrm>
            <a:off x="1927324" y="3572222"/>
            <a:ext cx="746621" cy="2008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A08F9C74-F425-4B5A-A130-E0B2E1FE9F4F}"/>
              </a:ext>
            </a:extLst>
          </p:cNvPr>
          <p:cNvSpPr/>
          <p:nvPr/>
        </p:nvSpPr>
        <p:spPr>
          <a:xfrm>
            <a:off x="1927323" y="2619722"/>
            <a:ext cx="746621" cy="2008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5F4CE41B-E359-45F4-846D-F67AB58ACBB6}"/>
              </a:ext>
            </a:extLst>
          </p:cNvPr>
          <p:cNvSpPr/>
          <p:nvPr/>
        </p:nvSpPr>
        <p:spPr>
          <a:xfrm>
            <a:off x="5898056" y="3842565"/>
            <a:ext cx="746621" cy="2008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F348593-1CE6-4F18-B474-E4C8FD1E918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2138" b="92049"/>
          <a:stretch/>
        </p:blipFill>
        <p:spPr>
          <a:xfrm>
            <a:off x="1407208" y="1034636"/>
            <a:ext cx="2438208" cy="54641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7708479-75F8-47E9-899C-9CAF618E93B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5180" b="92049"/>
          <a:stretch/>
        </p:blipFill>
        <p:spPr>
          <a:xfrm>
            <a:off x="3845416" y="1034635"/>
            <a:ext cx="1598359" cy="54641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48AA5A1-7D06-42E3-BDDF-F1279FA9561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2138" b="92049"/>
          <a:stretch/>
        </p:blipFill>
        <p:spPr>
          <a:xfrm>
            <a:off x="6279042" y="1097043"/>
            <a:ext cx="2438208" cy="54641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36707E0A-770E-4ECB-B9A4-A628C35C7E8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5180" b="92049"/>
          <a:stretch/>
        </p:blipFill>
        <p:spPr>
          <a:xfrm>
            <a:off x="8689487" y="1097043"/>
            <a:ext cx="1598359" cy="54641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CF298BA3-97E7-4EDC-A48C-99C6E8E0FA3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5180" t="4539" r="14133" b="93473"/>
          <a:stretch/>
        </p:blipFill>
        <p:spPr>
          <a:xfrm>
            <a:off x="7066631" y="1447443"/>
            <a:ext cx="1523209" cy="13663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4D94F89-1A39-4940-B630-6BF083CD4F1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5180" t="4539" r="14133" b="93473"/>
          <a:stretch/>
        </p:blipFill>
        <p:spPr>
          <a:xfrm>
            <a:off x="2192212" y="1360820"/>
            <a:ext cx="1523209" cy="136632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4CBB2A2D-B6FE-4EEB-B35F-2EAA827E7C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550" y="365126"/>
            <a:ext cx="11091250" cy="395366"/>
          </a:xfrm>
        </p:spPr>
        <p:txBody>
          <a:bodyPr>
            <a:normAutofit/>
          </a:bodyPr>
          <a:lstStyle/>
          <a:p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Sample Input/Output of the A-EYE Program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DD5B562-EAEC-473C-9755-56B07080E624}"/>
              </a:ext>
            </a:extLst>
          </p:cNvPr>
          <p:cNvSpPr txBox="1"/>
          <p:nvPr/>
        </p:nvSpPr>
        <p:spPr>
          <a:xfrm>
            <a:off x="1468647" y="6438558"/>
            <a:ext cx="609456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Fundus Image Adapted from the REFUGE Dataset: </a:t>
            </a:r>
            <a:r>
              <a:rPr lang="en-US" sz="1100" i="1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https://refuge.grand-challenge.org/details/</a:t>
            </a:r>
            <a:r>
              <a:rPr lang="en-US" sz="11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US" sz="11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Website screenshot taken by the finalist; the website was created by the finalist.</a:t>
            </a:r>
          </a:p>
        </p:txBody>
      </p:sp>
    </p:spTree>
    <p:extLst>
      <p:ext uri="{BB962C8B-B14F-4D97-AF65-F5344CB8AC3E}">
        <p14:creationId xmlns:p14="http://schemas.microsoft.com/office/powerpoint/2010/main" val="3905443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6" grpId="0" animBg="1"/>
      <p:bldP spid="1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AD327E5-B5BB-4428-9DAF-8450EC45D9AD}"/>
              </a:ext>
            </a:extLst>
          </p:cNvPr>
          <p:cNvSpPr txBox="1">
            <a:spLocks/>
          </p:cNvSpPr>
          <p:nvPr/>
        </p:nvSpPr>
        <p:spPr>
          <a:xfrm>
            <a:off x="262550" y="760492"/>
            <a:ext cx="11542587" cy="57489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de-DE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BE6B23AB-CE2E-45A7-82CB-33B168A7E5FA}"/>
              </a:ext>
            </a:extLst>
          </p:cNvPr>
          <p:cNvSpPr txBox="1">
            <a:spLocks/>
          </p:cNvSpPr>
          <p:nvPr/>
        </p:nvSpPr>
        <p:spPr>
          <a:xfrm>
            <a:off x="262551" y="338719"/>
            <a:ext cx="11091250" cy="3953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A0BC7CB-8657-4A42-8092-85DE9204565D}"/>
              </a:ext>
            </a:extLst>
          </p:cNvPr>
          <p:cNvSpPr txBox="1">
            <a:spLocks/>
          </p:cNvSpPr>
          <p:nvPr/>
        </p:nvSpPr>
        <p:spPr>
          <a:xfrm>
            <a:off x="274275" y="734086"/>
            <a:ext cx="11542586" cy="51596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-476250" rtl="0">
              <a:spcBef>
                <a:spcPts val="0"/>
              </a:spcBef>
              <a:spcAft>
                <a:spcPts val="0"/>
              </a:spcAft>
            </a:pPr>
            <a:r>
              <a:rPr lang="en-US" sz="11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Abràmoff</a:t>
            </a: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, M. D., Lou, Y., </a:t>
            </a:r>
            <a:r>
              <a:rPr lang="en-US" sz="11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Erginay</a:t>
            </a: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, A., </a:t>
            </a:r>
            <a:r>
              <a:rPr lang="en-US" sz="11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Clarida</a:t>
            </a: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, W., </a:t>
            </a:r>
            <a:r>
              <a:rPr lang="en-US" sz="11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Amelon</a:t>
            </a: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, R., Folk, J. C., &amp; </a:t>
            </a:r>
            <a:r>
              <a:rPr lang="en-US" sz="11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Niemeijer</a:t>
            </a: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, M. (2016). Improved Automated Detection of Diabetic Retinopathy on a Publicly Available Dataset Through Integration of Deep Learning. </a:t>
            </a:r>
            <a:r>
              <a:rPr lang="en-US" sz="1100" b="0" i="1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Investigative Ophthalmology &amp; Visual Science</a:t>
            </a: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, </a:t>
            </a:r>
            <a:r>
              <a:rPr lang="en-US" sz="1100" b="0" i="1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57</a:t>
            </a: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(13), 5200. https://doi.org/10.1167/iovs.16-19964</a:t>
            </a:r>
            <a:endParaRPr lang="en-US" sz="1100" b="0" dirty="0">
              <a:effectLst/>
            </a:endParaRPr>
          </a:p>
          <a:p>
            <a:pPr indent="-476250" rtl="0">
              <a:spcBef>
                <a:spcPts val="0"/>
              </a:spcBef>
              <a:spcAft>
                <a:spcPts val="0"/>
              </a:spcAft>
            </a:pP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Al-</a:t>
            </a:r>
            <a:r>
              <a:rPr lang="en-US" sz="11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Diri</a:t>
            </a: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, B., </a:t>
            </a:r>
            <a:r>
              <a:rPr lang="en-US" sz="11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Caliva</a:t>
            </a: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, F., </a:t>
            </a:r>
            <a:r>
              <a:rPr lang="en-US" sz="11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Chudzik</a:t>
            </a: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, P., </a:t>
            </a:r>
            <a:r>
              <a:rPr lang="en-US" sz="11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Ometto</a:t>
            </a: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, G., &amp; Habib, M. (2019). Diabetic retinopathy and maculopathy lesions. In </a:t>
            </a:r>
            <a:r>
              <a:rPr lang="en-US" sz="1100" b="0" i="1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Computational retinal image analysis</a:t>
            </a: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(pp. 223-243). Elsevier. https://doi.org/10.1016/B978-0-08-102816-2.00012-5</a:t>
            </a:r>
            <a:endParaRPr lang="en-US" sz="1100" b="0" dirty="0">
              <a:effectLst/>
            </a:endParaRPr>
          </a:p>
          <a:p>
            <a:pPr indent="-476250" rtl="0">
              <a:spcBef>
                <a:spcPts val="0"/>
              </a:spcBef>
              <a:spcAft>
                <a:spcPts val="0"/>
              </a:spcAft>
            </a:pPr>
            <a:r>
              <a:rPr lang="en-US" sz="11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Antal</a:t>
            </a: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, B., &amp; Hajdu, A. (2012). An ensemble-based system for microaneurysm detection and diabetic retinopathy grading. </a:t>
            </a:r>
            <a:r>
              <a:rPr lang="en-US" sz="1100" b="0" i="1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IEEE Transactions on Biomedical Engineering</a:t>
            </a: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, </a:t>
            </a:r>
            <a:r>
              <a:rPr lang="en-US" sz="1100" b="0" i="1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59</a:t>
            </a: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(6), 1720-1726. https://doi.org/10.1109/TBME.2012.2193126</a:t>
            </a:r>
            <a:endParaRPr lang="en-US" sz="1100" b="0" dirty="0">
              <a:effectLst/>
            </a:endParaRPr>
          </a:p>
          <a:p>
            <a:pPr indent="-476250" rtl="0">
              <a:spcBef>
                <a:spcPts val="0"/>
              </a:spcBef>
              <a:spcAft>
                <a:spcPts val="0"/>
              </a:spcAft>
            </a:pP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Fitzgibbon, A. W., &amp; Fisher, R. B. (1995). A buyer's guide to conic fitting. </a:t>
            </a:r>
            <a:r>
              <a:rPr lang="en-US" sz="1100" b="0" i="1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BMVC '95: Proceedings of the 6th British conference on Machine vision</a:t>
            </a: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, 513-522.</a:t>
            </a:r>
            <a:endParaRPr lang="en-US" sz="1100" b="0" dirty="0">
              <a:effectLst/>
            </a:endParaRPr>
          </a:p>
          <a:p>
            <a:pPr indent="-476250" rtl="0">
              <a:spcBef>
                <a:spcPts val="0"/>
              </a:spcBef>
              <a:spcAft>
                <a:spcPts val="0"/>
              </a:spcAft>
            </a:pP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Fu, H., Cheng, J., Xu, Y., Wong, D. W. K., Liu, J., &amp; Cao, X. (2018). Joint Optic Disc and Cup Segmentation Based on Multi-Label Deep Network and Polar Transformation. </a:t>
            </a:r>
            <a:r>
              <a:rPr lang="en-US" sz="1100" b="0" i="1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IEEE Transactions on Medical Imaging</a:t>
            </a: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, </a:t>
            </a:r>
            <a:r>
              <a:rPr lang="en-US" sz="1100" b="0" i="1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37</a:t>
            </a: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(7), 1597-1605. https://doi.org/10.1109/TMI.2018.2791488</a:t>
            </a:r>
            <a:endParaRPr lang="en-US" sz="1100" b="0" dirty="0">
              <a:effectLst/>
            </a:endParaRPr>
          </a:p>
          <a:p>
            <a:pPr indent="-476250" rtl="0">
              <a:spcBef>
                <a:spcPts val="0"/>
              </a:spcBef>
              <a:spcAft>
                <a:spcPts val="0"/>
              </a:spcAft>
            </a:pP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Fu, H., Cheng, J., Xu, Y., Zhang, C., Wong, D. W. K., Liu, J., &amp; Cao, X. (2018). Disc-Aware Ensemble Network for Glaucoma Screening From Fundus Image. </a:t>
            </a:r>
            <a:r>
              <a:rPr lang="en-US" sz="1100" b="0" i="1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IEEE Transactions on Medical Imaging</a:t>
            </a: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, </a:t>
            </a:r>
            <a:r>
              <a:rPr lang="en-US" sz="1100" b="0" i="1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37</a:t>
            </a: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(11), 2493-2501. https://doi.org/10.1109/TMI.2018.2837012</a:t>
            </a:r>
            <a:endParaRPr lang="en-US" sz="1100" b="0" dirty="0">
              <a:effectLst/>
            </a:endParaRPr>
          </a:p>
          <a:p>
            <a:pPr indent="-476250" rtl="0">
              <a:spcBef>
                <a:spcPts val="0"/>
              </a:spcBef>
              <a:spcAft>
                <a:spcPts val="0"/>
              </a:spcAft>
            </a:pP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Kawasaki, R., &amp; </a:t>
            </a:r>
            <a:r>
              <a:rPr lang="en-US" sz="11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Grauslund</a:t>
            </a: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, J. (2019). Clinical motivation and the needs for RIA in healthcare. In </a:t>
            </a:r>
            <a:r>
              <a:rPr lang="en-US" sz="1100" b="0" i="1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Computational retinal image analysis</a:t>
            </a: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(pp. 5-17). Elsevier. https://doi.org/10.1016/B978-0-08-102816-2.00002-2</a:t>
            </a:r>
            <a:endParaRPr lang="en-US" sz="1100" b="0" dirty="0">
              <a:effectLst/>
            </a:endParaRPr>
          </a:p>
          <a:p>
            <a:pPr indent="-476250" rtl="0">
              <a:spcBef>
                <a:spcPts val="0"/>
              </a:spcBef>
              <a:spcAft>
                <a:spcPts val="0"/>
              </a:spcAft>
            </a:pP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Layton, O. W. (2019). </a:t>
            </a:r>
            <a:r>
              <a:rPr lang="en-US" sz="1100" b="0" i="1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CS343: Neural Networks</a:t>
            </a: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[PowerPoint slides]. Retrieved December 30, 2020, from https://cs.colby.edu/courses/F19/cs343/lectures/lecture11/Lecture11Slides.pdf</a:t>
            </a:r>
            <a:endParaRPr lang="en-US" sz="1100" b="0" dirty="0">
              <a:effectLst/>
            </a:endParaRPr>
          </a:p>
          <a:p>
            <a:pPr indent="-476250" rtl="0">
              <a:spcBef>
                <a:spcPts val="0"/>
              </a:spcBef>
              <a:spcAft>
                <a:spcPts val="0"/>
              </a:spcAft>
            </a:pP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Mehta, R., &amp; </a:t>
            </a:r>
            <a:r>
              <a:rPr lang="en-US" sz="11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Sivaswamy</a:t>
            </a: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, J. (2017). M-net: A Convolutional Neural Network for deep brain structure segmentation. </a:t>
            </a:r>
            <a:r>
              <a:rPr lang="en-US" sz="1100" b="0" i="1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IEEE 14th International Symposium on Biomedical Imaging</a:t>
            </a: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. https://doi.org/10.1109/ISBI.2017.7950555</a:t>
            </a:r>
            <a:endParaRPr lang="en-US" sz="1100" b="0" dirty="0">
              <a:effectLst/>
            </a:endParaRPr>
          </a:p>
          <a:p>
            <a:pPr indent="-476250" rtl="0">
              <a:spcBef>
                <a:spcPts val="0"/>
              </a:spcBef>
              <a:spcAft>
                <a:spcPts val="0"/>
              </a:spcAft>
            </a:pP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Nelson, J. (2020, January 26). Why image preprocessing and augmentation matter. </a:t>
            </a:r>
            <a:r>
              <a:rPr lang="en-US" sz="1100" b="0" i="1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Roboflow</a:t>
            </a: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. https://blog.roboflow.com/why-preprocess-augment</a:t>
            </a:r>
            <a:endParaRPr lang="en-US" sz="1100" b="0" dirty="0">
              <a:effectLst/>
            </a:endParaRPr>
          </a:p>
          <a:p>
            <a:pPr indent="-476250" rtl="0">
              <a:spcBef>
                <a:spcPts val="0"/>
              </a:spcBef>
              <a:spcAft>
                <a:spcPts val="0"/>
              </a:spcAft>
            </a:pP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Nguyen, N.-D., Do, T., Ngo, T. D., &amp; Le, D.-D. (2020). An Evaluation of Deep Learning Methods for Small Object Detection. </a:t>
            </a:r>
            <a:r>
              <a:rPr lang="en-US" sz="1100" b="0" i="1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Journal of Electrical and Computer Engineering</a:t>
            </a: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. https://doi.org/10.1155/2020/3189691</a:t>
            </a:r>
            <a:endParaRPr lang="en-US" sz="1100" b="0" dirty="0">
              <a:effectLst/>
            </a:endParaRPr>
          </a:p>
          <a:p>
            <a:pPr indent="-476250" rtl="0">
              <a:spcBef>
                <a:spcPts val="0"/>
              </a:spcBef>
              <a:spcAft>
                <a:spcPts val="0"/>
              </a:spcAft>
            </a:pPr>
            <a:r>
              <a:rPr lang="en-US" sz="1100" b="0" i="1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Peking University International Competition on Ocular Disease Intelligent Recognition (ODIR-2019)</a:t>
            </a: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. (2019). Grand Challenge. Retrieved December 30, 2020, from https://odir2019.grand-challenge.org/dataset/&amp;sa=D&amp;ust=1609355270427000&amp;usg=AOvVaw0w8anWctqkz0L_v0oDqFNk</a:t>
            </a:r>
            <a:endParaRPr lang="en-US" sz="1100" b="0" dirty="0">
              <a:effectLst/>
            </a:endParaRPr>
          </a:p>
          <a:p>
            <a:pPr indent="-476250" rtl="0">
              <a:spcBef>
                <a:spcPts val="0"/>
              </a:spcBef>
              <a:spcAft>
                <a:spcPts val="0"/>
              </a:spcAft>
            </a:pP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Ramachandran, N., Hong, S. C., Sime, M. J., &amp; Wilson, G. A. (2018). Diabetic retinopathy screening using deep neural networks. </a:t>
            </a:r>
            <a:r>
              <a:rPr lang="en-US" sz="1100" b="0" i="1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Clin Exp </a:t>
            </a:r>
            <a:r>
              <a:rPr lang="en-US" sz="1100" b="0" i="1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Ophthalmol</a:t>
            </a: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, </a:t>
            </a:r>
            <a:r>
              <a:rPr lang="en-US" sz="1100" b="0" i="1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46</a:t>
            </a: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(4), 412-416. https://doi.org/10.1111/ceo.13056</a:t>
            </a:r>
            <a:endParaRPr lang="en-US" sz="1100" b="0" dirty="0">
              <a:effectLst/>
            </a:endParaRPr>
          </a:p>
          <a:p>
            <a:pPr indent="-476250" rtl="0">
              <a:spcBef>
                <a:spcPts val="0"/>
              </a:spcBef>
              <a:spcAft>
                <a:spcPts val="0"/>
              </a:spcAft>
            </a:pP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Reza, A. M. (2004). Realization of the Contrast Limited Adaptive Histogram Equalization (CLAHE) for Real-Time Image Enhancement. </a:t>
            </a:r>
            <a:r>
              <a:rPr lang="en-US" sz="1100" b="0" i="1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The Journal of VLSI Signal Processing-Systems for Signal, Image, and Video Technology</a:t>
            </a: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, </a:t>
            </a:r>
            <a:r>
              <a:rPr lang="en-US" sz="1100" b="0" i="1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38</a:t>
            </a: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, 35-44. https://doi.org/10.1023/B:VLSI.0000028532.53893.82</a:t>
            </a:r>
            <a:endParaRPr lang="en-US" sz="1100" b="0" dirty="0">
              <a:effectLst/>
            </a:endParaRPr>
          </a:p>
          <a:p>
            <a:pPr indent="-476250" rtl="0">
              <a:spcBef>
                <a:spcPts val="0"/>
              </a:spcBef>
              <a:spcAft>
                <a:spcPts val="0"/>
              </a:spcAft>
            </a:pPr>
            <a:r>
              <a:rPr lang="en-US" sz="11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Ronneburger</a:t>
            </a: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, O., Fischer, P., &amp; </a:t>
            </a:r>
            <a:r>
              <a:rPr lang="en-US" sz="11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Brox</a:t>
            </a: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, T. (2015). U-Net: Convolutional Networks for Biomedical Image Segmentation. </a:t>
            </a:r>
            <a:r>
              <a:rPr lang="en-US" sz="1100" b="0" i="1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Medical Image Computing and Computer-Assisted Intervention – MICCAI 2015</a:t>
            </a: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, 234-241. https://doi.org/10.1007/978-3-319-24574-4_28</a:t>
            </a:r>
            <a:endParaRPr lang="en-US" sz="1100" b="0" dirty="0">
              <a:effectLst/>
            </a:endParaRPr>
          </a:p>
          <a:p>
            <a:pPr indent="-476250" rtl="0">
              <a:spcBef>
                <a:spcPts val="0"/>
              </a:spcBef>
              <a:spcAft>
                <a:spcPts val="0"/>
              </a:spcAft>
            </a:pP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Setiawan, A. W., </a:t>
            </a:r>
            <a:r>
              <a:rPr lang="en-US" sz="11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Mengko</a:t>
            </a: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, T. R., </a:t>
            </a:r>
            <a:r>
              <a:rPr lang="en-US" sz="11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Santoso</a:t>
            </a: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, O. S., &amp; </a:t>
            </a:r>
            <a:r>
              <a:rPr lang="en-US" sz="11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Suksmono</a:t>
            </a: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, A. B. (n.d.). Color retinal image enhancement using CLAHE. </a:t>
            </a:r>
            <a:r>
              <a:rPr lang="en-US" sz="1100" b="0" i="1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International Conference on ICT for Smart Society</a:t>
            </a: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, 1-3. https://doi.org/10.1109/ICTSS.2013.6588092</a:t>
            </a:r>
            <a:endParaRPr lang="en-US" sz="1100" b="0" dirty="0">
              <a:effectLst/>
            </a:endParaRPr>
          </a:p>
          <a:p>
            <a:pPr indent="-476250" rtl="0">
              <a:spcBef>
                <a:spcPts val="0"/>
              </a:spcBef>
              <a:spcAft>
                <a:spcPts val="0"/>
              </a:spcAft>
            </a:pP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van </a:t>
            </a:r>
            <a:r>
              <a:rPr lang="en-US" sz="11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Grinsven</a:t>
            </a: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, M. J. J. P., van </a:t>
            </a:r>
            <a:r>
              <a:rPr lang="en-US" sz="11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Ginneken</a:t>
            </a: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, B., </a:t>
            </a:r>
            <a:r>
              <a:rPr lang="en-US" sz="11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Hoyng</a:t>
            </a: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, C. B., </a:t>
            </a:r>
            <a:r>
              <a:rPr lang="en-US" sz="11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Theelen</a:t>
            </a: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, T., &amp; Sanchez, C. I. (2016). Fast Convolutional Neural Network Training Using Selective Data Sampling: Application to Hemorrhage Detection in Color Fundus Images. </a:t>
            </a:r>
            <a:r>
              <a:rPr lang="en-US" sz="1100" b="0" i="1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IEEE Transactions on Medical Imaging</a:t>
            </a: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, </a:t>
            </a:r>
            <a:r>
              <a:rPr lang="en-US" sz="1100" b="0" i="1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35</a:t>
            </a: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(5), 1273-1284. https://doi.org/10.1109/TMI.2016.2526689</a:t>
            </a:r>
            <a:endParaRPr lang="en-US" sz="1100" b="0" dirty="0">
              <a:effectLst/>
            </a:endParaRPr>
          </a:p>
          <a:p>
            <a:pPr indent="-476250" rtl="0">
              <a:spcBef>
                <a:spcPts val="0"/>
              </a:spcBef>
              <a:spcAft>
                <a:spcPts val="0"/>
              </a:spcAft>
            </a:pP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World Health Organization. (2019, October 8). </a:t>
            </a:r>
            <a:r>
              <a:rPr lang="en-US" sz="1100" b="0" i="1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World report on vision</a:t>
            </a: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. https://www.who.int/publications/i/item/world-report-on-vision</a:t>
            </a:r>
            <a:endParaRPr lang="en-US" sz="1100" b="0" dirty="0">
              <a:effectLst/>
            </a:endParaRPr>
          </a:p>
          <a:p>
            <a:pPr indent="-476250" rtl="0">
              <a:spcBef>
                <a:spcPts val="0"/>
              </a:spcBef>
              <a:spcAft>
                <a:spcPts val="0"/>
              </a:spcAft>
            </a:pPr>
            <a:r>
              <a:rPr lang="en-US" sz="11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Zeiler</a:t>
            </a: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, M. D., &amp; Fergus, R. (n.d.). Visualizing and understanding convolutional networks. </a:t>
            </a:r>
            <a:r>
              <a:rPr lang="en-US" sz="1100" b="0" i="1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Lecture Notes in Computer Science</a:t>
            </a: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, </a:t>
            </a:r>
            <a:r>
              <a:rPr lang="en-US" sz="1100" b="0" i="1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8689</a:t>
            </a: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. https://doi.org/10.1007/978-3-319-10590-1_53</a:t>
            </a:r>
            <a:endParaRPr lang="en-US" sz="1100" b="0" dirty="0">
              <a:effectLst/>
            </a:endParaRPr>
          </a:p>
          <a:p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Zhao, X., Wang, H., &amp; Peng, Z. (2019). Fine segmentation of fundus optic disc based on SLIC </a:t>
            </a:r>
            <a:r>
              <a:rPr lang="en-US" sz="11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superpixel</a:t>
            </a: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. </a:t>
            </a:r>
            <a:r>
              <a:rPr lang="en-US" sz="1100" b="0" i="1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AI in Optics and Photonics</a:t>
            </a: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, </a:t>
            </a:r>
            <a:r>
              <a:rPr lang="en-US" sz="1100" b="0" i="1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11342</a:t>
            </a: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. https://doi.org/10.1117/12.2547992</a:t>
            </a:r>
            <a:endParaRPr lang="en-US" sz="11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38553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FAFE48-4D6A-4C70-8B90-52DEF6A8E8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550" y="365126"/>
            <a:ext cx="11091250" cy="395366"/>
          </a:xfrm>
        </p:spPr>
        <p:txBody>
          <a:bodyPr>
            <a:normAutofit/>
          </a:bodyPr>
          <a:lstStyle/>
          <a:p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to Retinal Image Analysis [RIA]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C550EA-BDD1-41A9-83A9-2A3D0AD3C7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2550" y="760492"/>
            <a:ext cx="8197869" cy="574895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Retinal image analysis uses images of the retina to determine the health of the eye.</a:t>
            </a:r>
          </a:p>
          <a:p>
            <a:pPr marL="0" indent="0">
              <a:buNone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Why is automation needed in RIA?</a:t>
            </a:r>
          </a:p>
          <a:p>
            <a:pPr lvl="1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RIA is both resource intensive and time consuming</a:t>
            </a:r>
          </a:p>
          <a:p>
            <a:pPr lvl="1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Requires extensive training for medical professionals</a:t>
            </a:r>
          </a:p>
          <a:p>
            <a:pPr lvl="1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There is a shortage of Ophthalmologists for eye screening </a:t>
            </a:r>
            <a:r>
              <a:rPr lang="de-DE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(Kawasaki &amp; Grausland, 2019, pg. 8)</a:t>
            </a:r>
          </a:p>
          <a:p>
            <a:pPr marL="0" indent="0">
              <a:buNone/>
            </a:pPr>
            <a:r>
              <a:rPr lang="de-DE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will automoation improve RIA?</a:t>
            </a:r>
          </a:p>
          <a:p>
            <a:pPr lvl="1"/>
            <a:r>
              <a:rPr lang="de-DE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Lessen work loads of ophthalmologists</a:t>
            </a:r>
          </a:p>
          <a:p>
            <a:pPr lvl="1"/>
            <a:r>
              <a:rPr lang="de-DE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Give patients with conditions a higher priority (triaging)</a:t>
            </a:r>
          </a:p>
          <a:p>
            <a:pPr lvl="1"/>
            <a:r>
              <a:rPr lang="de-DE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Low cost, high performance implementation</a:t>
            </a:r>
          </a:p>
          <a:p>
            <a:pPr marL="0" indent="0">
              <a:buNone/>
            </a:pPr>
            <a:r>
              <a:rPr lang="de-DE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 of other methods to automate RIA:</a:t>
            </a:r>
          </a:p>
          <a:p>
            <a:pPr lvl="1"/>
            <a:r>
              <a:rPr lang="de-DE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Computational Algorithms – hard coded algorithms</a:t>
            </a:r>
          </a:p>
          <a:p>
            <a:pPr lvl="2"/>
            <a:r>
              <a:rPr lang="de-DE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SuperPixel (Cheng et al., 2013)</a:t>
            </a:r>
          </a:p>
          <a:p>
            <a:pPr lvl="2"/>
            <a:r>
              <a:rPr lang="de-DE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Ensemble System for MA Detection (Antal et al., 2014)</a:t>
            </a:r>
          </a:p>
          <a:p>
            <a:pPr lvl="1"/>
            <a:r>
              <a:rPr lang="de-DE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Deep Learning – dynamically learned algorithms </a:t>
            </a:r>
          </a:p>
          <a:p>
            <a:pPr lvl="2"/>
            <a:r>
              <a:rPr lang="de-DE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M-Net with Polar Transformation (Fu et al., 2018)</a:t>
            </a:r>
          </a:p>
          <a:p>
            <a:pPr lvl="2"/>
            <a:r>
              <a:rPr lang="de-DE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Visiona (Ramachandran et al., 2018)</a:t>
            </a:r>
          </a:p>
          <a:p>
            <a:pPr marL="0" indent="0">
              <a:buNone/>
            </a:pPr>
            <a:r>
              <a:rPr lang="de-DE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Deep learning is a more researched area due to its versitility and ability to generalize to a larger population.</a:t>
            </a:r>
          </a:p>
          <a:p>
            <a:pPr lvl="1"/>
            <a:r>
              <a:rPr lang="de-DE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Previous methods of research: Image Classification, Semantic Image Segmentation</a:t>
            </a:r>
          </a:p>
          <a:p>
            <a:pPr lvl="1"/>
            <a:r>
              <a:rPr lang="de-DE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 Classification and Image Segmentation through Deep Convolutional Neural Networks</a:t>
            </a:r>
          </a:p>
          <a:p>
            <a:pPr lvl="1"/>
            <a:r>
              <a:rPr lang="de-DE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A-EYE is a new attempt at using A.I. in retinal image analysis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58E0114-107B-49A6-9316-E5A5B240CE37}"/>
              </a:ext>
            </a:extLst>
          </p:cNvPr>
          <p:cNvSpPr txBox="1">
            <a:spLocks/>
          </p:cNvSpPr>
          <p:nvPr/>
        </p:nvSpPr>
        <p:spPr>
          <a:xfrm>
            <a:off x="8620846" y="4300749"/>
            <a:ext cx="3018526" cy="228805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1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DE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Note. </a:t>
            </a:r>
            <a:r>
              <a:rPr lang="de-DE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image on the top displays an example of Image Classifiaction. The image on the bottom displays an example of Image Segmentation.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DE" sz="11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Picture of the cat and dog was adapted from: </a:t>
            </a:r>
            <a:r>
              <a:rPr lang="de-DE" sz="1100" i="1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https://favpng.com/png_view/paws-claws-dog-cat-relationship-dog-cat-relationship-puppy-pet-png/S7MMPNsb</a:t>
            </a:r>
            <a:r>
              <a:rPr lang="de-DE" sz="11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DE" sz="11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Classification label and segmentation outlines placed by finalist.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de-DE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1359FCB5-CB8F-499D-AB07-DB42742494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0419" y="709944"/>
            <a:ext cx="2593974" cy="1671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66D4D142-FEF8-4BF1-9285-422F3C44D7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1274" y="2381616"/>
            <a:ext cx="2665899" cy="1797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42927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FAFE48-4D6A-4C70-8B90-52DEF6A8E8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550" y="365126"/>
            <a:ext cx="11091250" cy="395366"/>
          </a:xfrm>
        </p:spPr>
        <p:txBody>
          <a:bodyPr>
            <a:normAutofit/>
          </a:bodyPr>
          <a:lstStyle/>
          <a:p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A-EYE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C550EA-BDD1-41A9-83A9-2A3D0AD3C7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2550" y="760492"/>
            <a:ext cx="5427050" cy="57785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A-EYE uses a retinal fundus image to generate its diagnosis.</a:t>
            </a:r>
          </a:p>
          <a:p>
            <a:pPr marL="0" indent="0">
              <a:buNone/>
            </a:pPr>
            <a:r>
              <a:rPr lang="de-DE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Composed of 3 stages:</a:t>
            </a:r>
          </a:p>
          <a:p>
            <a:pPr lvl="1"/>
            <a:r>
              <a:rPr lang="de-DE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Stage 0: Image Preprocessing </a:t>
            </a:r>
          </a:p>
          <a:p>
            <a:pPr lvl="1"/>
            <a:r>
              <a:rPr lang="de-DE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Stage 1: Object Detection + Quadrant Sectioning</a:t>
            </a:r>
          </a:p>
          <a:p>
            <a:pPr lvl="1"/>
            <a:r>
              <a:rPr lang="de-DE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Stage 2: Semantic Segmentation of Optic Disc and Optic Cup</a:t>
            </a:r>
          </a:p>
          <a:p>
            <a:pPr lvl="1"/>
            <a:r>
              <a:rPr lang="de-DE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Stage 3: Deep Residual Network to Confirm Outputs</a:t>
            </a:r>
          </a:p>
          <a:p>
            <a:pPr marL="457200" lvl="1" indent="0">
              <a:buNone/>
            </a:pPr>
            <a:endParaRPr lang="de-DE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de-DE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A-EYE is the first-ever attempt at using object detection to look for lesions within the eye.</a:t>
            </a:r>
          </a:p>
          <a:p>
            <a:pPr marL="0" indent="0">
              <a:buNone/>
            </a:pPr>
            <a:endParaRPr lang="de-DE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de-DE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A-EYE‘s unique architecture provides an unique advantage over previous methods.</a:t>
            </a:r>
          </a:p>
          <a:p>
            <a:pPr lvl="1"/>
            <a:r>
              <a:rPr lang="de-DE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 Detection + Semantic Segmentation Provides an increase in performance over Semantic Segmentation</a:t>
            </a:r>
          </a:p>
          <a:p>
            <a:pPr lvl="2"/>
            <a:r>
              <a:rPr lang="de-DE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provides inference similar to Instance Segmentation.</a:t>
            </a:r>
          </a:p>
          <a:p>
            <a:pPr lvl="1"/>
            <a:r>
              <a:rPr lang="de-DE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 Detection provides an uncontextual method of scanning for conditions</a:t>
            </a:r>
            <a:endParaRPr lang="de-DE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de-DE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looks for lesions that create the condition instead of looking for the condition</a:t>
            </a:r>
          </a:p>
          <a:p>
            <a:pPr lvl="2"/>
            <a:r>
              <a:rPr lang="de-DE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Better generalization to other populations</a:t>
            </a:r>
          </a:p>
          <a:p>
            <a:pPr marL="0" indent="0">
              <a:buNone/>
            </a:pPr>
            <a:endParaRPr lang="de-DE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de-DE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Specific types of neural networks are used for each situation: object detection for lesion analysis and semantic segmentation for vertical cup to disc ratio.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8C0A997-E83C-46ED-B3D0-905CD9C516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562809"/>
            <a:ext cx="5765800" cy="4161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15BBD32-AA02-4CD9-A351-1A86D953D4E0}"/>
              </a:ext>
            </a:extLst>
          </p:cNvPr>
          <p:cNvSpPr txBox="1">
            <a:spLocks/>
          </p:cNvSpPr>
          <p:nvPr/>
        </p:nvSpPr>
        <p:spPr>
          <a:xfrm>
            <a:off x="6096000" y="4746625"/>
            <a:ext cx="5833450" cy="15485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2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DE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Note. </a:t>
            </a:r>
            <a:r>
              <a:rPr lang="de-DE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full A-EYE architecture is shown. It begins with a single fundus photo and uses 3 stages to create and output diagnosis.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DE" sz="11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fundus image in the figure was adapted from: </a:t>
            </a:r>
            <a:r>
              <a:rPr lang="de-DE" sz="1100" i="1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https://www.njvision.net/our-services/fundus-photography/</a:t>
            </a:r>
            <a:r>
              <a:rPr lang="de-DE" sz="11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DE" sz="11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A-EYE architecture figure created by finalist.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de-DE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86696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FAFE48-4D6A-4C70-8B90-52DEF6A8E8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550" y="365126"/>
            <a:ext cx="11091250" cy="395366"/>
          </a:xfrm>
        </p:spPr>
        <p:txBody>
          <a:bodyPr>
            <a:normAutofit/>
          </a:bodyPr>
          <a:lstStyle/>
          <a:p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Stage 0: Image Preprocessing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C550EA-BDD1-41A9-83A9-2A3D0AD3C7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2550" y="760492"/>
            <a:ext cx="5833450" cy="57785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 preprocessing standardizes and reduces clutter in the image data. It is the prerequisite step in the A-EYE algorithm.</a:t>
            </a:r>
          </a:p>
          <a:p>
            <a:pPr lvl="1"/>
            <a:r>
              <a:rPr lang="de-DE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 contrast between lesions</a:t>
            </a:r>
          </a:p>
          <a:p>
            <a:pPr lvl="1"/>
            <a:r>
              <a:rPr lang="de-DE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Reduce amount of static and noise</a:t>
            </a:r>
          </a:p>
          <a:p>
            <a:pPr lvl="1"/>
            <a:r>
              <a:rPr lang="de-DE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Improve image “brightness“</a:t>
            </a:r>
          </a:p>
          <a:p>
            <a:pPr marL="0" indent="0">
              <a:buNone/>
            </a:pPr>
            <a:endParaRPr lang="de-DE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de-DE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Processing Methods:</a:t>
            </a:r>
          </a:p>
          <a:p>
            <a:pPr lvl="1"/>
            <a:r>
              <a:rPr lang="de-DE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Contrast Limited Adaptive Histogram Equalization [CLAHE]</a:t>
            </a:r>
          </a:p>
          <a:p>
            <a:pPr lvl="1"/>
            <a:r>
              <a:rPr lang="de-DE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Hue Saturation Value [HSV] Image Brightening</a:t>
            </a:r>
          </a:p>
          <a:p>
            <a:pPr lvl="1"/>
            <a:endParaRPr lang="de-DE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de-DE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CLAHE:</a:t>
            </a:r>
          </a:p>
          <a:p>
            <a:pPr lvl="1"/>
            <a:r>
              <a:rPr lang="de-DE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Alters image channels within an image to extress certain information</a:t>
            </a:r>
          </a:p>
          <a:p>
            <a:pPr lvl="1"/>
            <a:r>
              <a:rPr lang="de-DE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Uses histograms a certain clip limit and area</a:t>
            </a:r>
          </a:p>
          <a:p>
            <a:pPr lvl="1"/>
            <a:r>
              <a:rPr lang="de-DE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 3</a:t>
            </a:r>
          </a:p>
          <a:p>
            <a:pPr marL="457200" lvl="1" indent="0">
              <a:buNone/>
            </a:pPr>
            <a:endParaRPr lang="de-DE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de-DE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HSV Image Brigtening</a:t>
            </a:r>
          </a:p>
          <a:p>
            <a:pPr lvl="1"/>
            <a:r>
              <a:rPr lang="de-DE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Increase the “V“ aspect of HSV </a:t>
            </a:r>
            <a:r>
              <a:rPr lang="de-DE" sz="14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Increase Brightness</a:t>
            </a:r>
          </a:p>
          <a:p>
            <a:pPr lvl="1"/>
            <a:r>
              <a:rPr lang="de-DE" sz="14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Dynamically increases brightness, bright images recieve little processing, while dark images recieve more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A607873E-0BB6-4172-9A17-85482F5CC6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566169"/>
              </p:ext>
            </p:extLst>
          </p:nvPr>
        </p:nvGraphicFramePr>
        <p:xfrm>
          <a:off x="6096000" y="760493"/>
          <a:ext cx="5916246" cy="41571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58123">
                  <a:extLst>
                    <a:ext uri="{9D8B030D-6E8A-4147-A177-3AD203B41FA5}">
                      <a16:colId xmlns:a16="http://schemas.microsoft.com/office/drawing/2014/main" val="2856979204"/>
                    </a:ext>
                  </a:extLst>
                </a:gridCol>
                <a:gridCol w="2958123">
                  <a:extLst>
                    <a:ext uri="{9D8B030D-6E8A-4147-A177-3AD203B41FA5}">
                      <a16:colId xmlns:a16="http://schemas.microsoft.com/office/drawing/2014/main" val="2519159057"/>
                    </a:ext>
                  </a:extLst>
                </a:gridCol>
              </a:tblGrid>
              <a:tr h="318030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Original Image 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Processed Image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7224525"/>
                  </a:ext>
                </a:extLst>
              </a:tr>
              <a:tr h="188100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>
                        <a:tint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1704571"/>
                  </a:ext>
                </a:extLst>
              </a:tr>
              <a:tr h="195807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>
                        <a:tint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8559196"/>
                  </a:ext>
                </a:extLst>
              </a:tr>
            </a:tbl>
          </a:graphicData>
        </a:graphic>
      </p:graphicFrame>
      <p:pic>
        <p:nvPicPr>
          <p:cNvPr id="3074" name="Picture 2">
            <a:extLst>
              <a:ext uri="{FF2B5EF4-FFF2-40B4-BE49-F238E27FC236}">
                <a16:creationId xmlns:a16="http://schemas.microsoft.com/office/drawing/2014/main" id="{6355BC3C-D653-4C82-9A4F-52485B6DF5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88" r="16389"/>
          <a:stretch/>
        </p:blipFill>
        <p:spPr bwMode="auto">
          <a:xfrm>
            <a:off x="6670902" y="1132881"/>
            <a:ext cx="1823913" cy="1797929"/>
          </a:xfrm>
          <a:prstGeom prst="rect">
            <a:avLst/>
          </a:pr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E1DC8A38-D96E-44D3-AA67-4411C31D3B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19" r="15991"/>
          <a:stretch/>
        </p:blipFill>
        <p:spPr bwMode="auto">
          <a:xfrm>
            <a:off x="9653953" y="1132881"/>
            <a:ext cx="1823912" cy="1797929"/>
          </a:xfrm>
          <a:prstGeom prst="rect">
            <a:avLst/>
          </a:pr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4414B3F6-C890-4687-A1B9-CEC2AA07AF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0902" y="3094301"/>
            <a:ext cx="1823913" cy="1732208"/>
          </a:xfrm>
          <a:prstGeom prst="rect">
            <a:avLst/>
          </a:pr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7716CF6E-B045-48FC-B604-23159A200A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3953" y="3094301"/>
            <a:ext cx="1843637" cy="1732208"/>
          </a:xfrm>
          <a:prstGeom prst="rect">
            <a:avLst/>
          </a:pr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A106DE9-57B3-4C46-A8F4-061EBAE296A4}"/>
              </a:ext>
            </a:extLst>
          </p:cNvPr>
          <p:cNvSpPr txBox="1"/>
          <p:nvPr/>
        </p:nvSpPr>
        <p:spPr>
          <a:xfrm>
            <a:off x="6096000" y="5051351"/>
            <a:ext cx="540159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Row 1: Fundus Image adapted from the ODIR-2019 Dataset: </a:t>
            </a:r>
            <a:r>
              <a:rPr lang="en-US" sz="1100" i="1" dirty="0">
                <a:latin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https://odir2019.grand-challenge.org/</a:t>
            </a:r>
            <a:endParaRPr lang="en-US" sz="11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1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Row 2: Optic Disc Image adapted from the REFUGE Dataset: </a:t>
            </a:r>
            <a:r>
              <a:rPr lang="en-US" sz="1100" i="1" dirty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https://refuge.grand-challenge.org/details/</a:t>
            </a:r>
            <a:r>
              <a:rPr lang="en-US" sz="11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772122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FAFE48-4D6A-4C70-8B90-52DEF6A8E8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550" y="365126"/>
            <a:ext cx="11091250" cy="395366"/>
          </a:xfrm>
        </p:spPr>
        <p:txBody>
          <a:bodyPr>
            <a:normAutofit/>
          </a:bodyPr>
          <a:lstStyle/>
          <a:p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Stage 1: Object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C550EA-BDD1-41A9-83A9-2A3D0AD3C7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2550" y="760492"/>
            <a:ext cx="5974127" cy="57785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Object Detection Neural Network:</a:t>
            </a:r>
          </a:p>
          <a:p>
            <a:pPr lvl="1"/>
            <a:r>
              <a:rPr lang="de-DE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Modified You Only Look Once [YOLO] v3 Model</a:t>
            </a:r>
          </a:p>
          <a:p>
            <a:pPr lvl="2"/>
            <a:r>
              <a:rPr lang="de-DE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K-Means algorithm for new anchors</a:t>
            </a:r>
          </a:p>
          <a:p>
            <a:pPr lvl="2"/>
            <a:r>
              <a:rPr lang="de-DE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More skip connections in a Novelly-Modified Darknet-53</a:t>
            </a:r>
          </a:p>
          <a:p>
            <a:pPr lvl="2"/>
            <a:r>
              <a:rPr lang="de-DE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More “low level“ convolutions</a:t>
            </a:r>
          </a:p>
          <a:p>
            <a:pPr lvl="2"/>
            <a:r>
              <a:rPr lang="de-DE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Less “high level“ convolutions</a:t>
            </a:r>
          </a:p>
          <a:p>
            <a:pPr lvl="2"/>
            <a:r>
              <a:rPr lang="de-DE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changing the convolutions, the program experiances better performance in small/medium sized objects.</a:t>
            </a:r>
          </a:p>
          <a:p>
            <a:pPr lvl="1"/>
            <a:r>
              <a:rPr lang="de-DE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Composed of a “Darknet-53“ backbone with YOLO Detection Layers</a:t>
            </a:r>
          </a:p>
          <a:p>
            <a:pPr marL="0" indent="0">
              <a:buNone/>
            </a:pPr>
            <a:r>
              <a:rPr lang="de-DE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Usage of the Object Detection Model:</a:t>
            </a:r>
          </a:p>
          <a:p>
            <a:pPr marL="800100" lvl="1" indent="-342900">
              <a:buAutoNum type="arabicParenR"/>
            </a:pPr>
            <a:r>
              <a:rPr lang="de-DE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Detect Landmarks</a:t>
            </a:r>
          </a:p>
          <a:p>
            <a:pPr marL="800100" lvl="1" indent="-342900">
              <a:buAutoNum type="arabicParenR"/>
            </a:pPr>
            <a:r>
              <a:rPr lang="de-DE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Quadrant Sectioning</a:t>
            </a:r>
          </a:p>
          <a:p>
            <a:pPr marL="800100" lvl="1" indent="-342900">
              <a:buAutoNum type="arabicParenR"/>
            </a:pPr>
            <a:r>
              <a:rPr lang="de-DE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Detect lesions within each quadrant</a:t>
            </a:r>
          </a:p>
          <a:p>
            <a:pPr marL="0" indent="0">
              <a:buNone/>
            </a:pPr>
            <a:r>
              <a:rPr lang="de-DE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Novel - Quadrant Sectioning:</a:t>
            </a:r>
          </a:p>
          <a:p>
            <a:pPr lvl="1"/>
            <a:r>
              <a:rPr lang="de-DE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measure against the “small object problem“</a:t>
            </a:r>
            <a:endParaRPr lang="de-DE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de-DE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Allows for better anchor box refinement</a:t>
            </a:r>
          </a:p>
          <a:p>
            <a:pPr lvl="1"/>
            <a:r>
              <a:rPr lang="de-DE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Less information is lost within a convolution</a:t>
            </a:r>
          </a:p>
          <a:p>
            <a:pPr marL="0" indent="0">
              <a:buNone/>
            </a:pPr>
            <a:r>
              <a:rPr lang="de-DE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 Dataset (with Opthalmologist Verification):</a:t>
            </a:r>
          </a:p>
          <a:p>
            <a:pPr lvl="1"/>
            <a:r>
              <a:rPr lang="de-DE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Ocular Disease Intelligent Recognition [ODIR-5K] Dataset Used</a:t>
            </a:r>
          </a:p>
          <a:p>
            <a:pPr lvl="1"/>
            <a:r>
              <a:rPr lang="de-DE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100 randomly selected images + 30 custom select images.</a:t>
            </a:r>
          </a:p>
          <a:p>
            <a:pPr lvl="1"/>
            <a:r>
              <a:rPr lang="de-DE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Recropping into the regions of interest </a:t>
            </a:r>
            <a:r>
              <a:rPr lang="de-DE" sz="14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Total 250 Images</a:t>
            </a:r>
          </a:p>
          <a:p>
            <a:pPr lvl="1"/>
            <a:r>
              <a:rPr lang="de-DE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data </a:t>
            </a:r>
            <a:r>
              <a:rPr lang="de-DE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was individually hand labeled and verified.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2646084-DD61-4AAA-9763-AC2C358E1D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2146" y="208750"/>
            <a:ext cx="5118278" cy="26560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079CFB5-0682-419C-92BB-00357515ED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81" r="1459"/>
          <a:stretch/>
        </p:blipFill>
        <p:spPr>
          <a:xfrm>
            <a:off x="6479813" y="3415752"/>
            <a:ext cx="5090611" cy="292536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6E91C5D-B49F-40B8-A7BE-A46E014988D8}"/>
              </a:ext>
            </a:extLst>
          </p:cNvPr>
          <p:cNvSpPr txBox="1"/>
          <p:nvPr/>
        </p:nvSpPr>
        <p:spPr>
          <a:xfrm>
            <a:off x="6388373" y="2807466"/>
            <a:ext cx="51820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3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Quadrant Sectioning </a:t>
            </a:r>
          </a:p>
          <a:p>
            <a:r>
              <a:rPr lang="en-US" sz="11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Fundus Image Adapted from the MESSIDOR Dataset: </a:t>
            </a:r>
            <a:r>
              <a:rPr lang="en-US" sz="1100" i="1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https://www.adcis.net/en/third-party/messidor/</a:t>
            </a:r>
            <a:r>
              <a:rPr lang="en-US" sz="11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; Optic disc box and quadrant sectioning placed by finalist.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2C0AF17-886B-45DF-90DA-BFFC573EB509}"/>
              </a:ext>
            </a:extLst>
          </p:cNvPr>
          <p:cNvSpPr txBox="1"/>
          <p:nvPr/>
        </p:nvSpPr>
        <p:spPr>
          <a:xfrm>
            <a:off x="6388373" y="6287948"/>
            <a:ext cx="48739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4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Creation of the Dataset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CCEC3F-E144-4F63-91FD-7B9937AA9207}"/>
              </a:ext>
            </a:extLst>
          </p:cNvPr>
          <p:cNvSpPr txBox="1"/>
          <p:nvPr/>
        </p:nvSpPr>
        <p:spPr>
          <a:xfrm>
            <a:off x="6388373" y="6492874"/>
            <a:ext cx="568683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 Fundus Images adapted from the ODIR-2019 Dataset: </a:t>
            </a:r>
            <a:r>
              <a:rPr lang="en-US" sz="1100" i="1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https://odir2019.grand-challenge.org/</a:t>
            </a:r>
            <a:endParaRPr lang="en-US" sz="11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1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Boxes and region cropping created by finalist. </a:t>
            </a:r>
          </a:p>
        </p:txBody>
      </p:sp>
    </p:spTree>
    <p:extLst>
      <p:ext uri="{BB962C8B-B14F-4D97-AF65-F5344CB8AC3E}">
        <p14:creationId xmlns:p14="http://schemas.microsoft.com/office/powerpoint/2010/main" val="20032029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FAFE48-4D6A-4C70-8B90-52DEF6A8E8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550" y="202755"/>
            <a:ext cx="11091250" cy="395366"/>
          </a:xfrm>
        </p:spPr>
        <p:txBody>
          <a:bodyPr>
            <a:normAutofit/>
          </a:bodyPr>
          <a:lstStyle/>
          <a:p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Stage 1: Object Detection Outputs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677EF7A5-7190-412A-9635-2007FA4855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75" y="595647"/>
            <a:ext cx="2838450" cy="284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2FA4B08D-A542-4C8C-BAA5-56CABB6C91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6475" y="595647"/>
            <a:ext cx="2838450" cy="282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2089FE62-4B57-4267-9321-E8514DC6E2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75" y="3595942"/>
            <a:ext cx="2838450" cy="281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C912299F-10AB-4139-B21A-85424EF4DB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6475" y="3567367"/>
            <a:ext cx="2838450" cy="284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DC14BFAB-42BA-49FC-87A5-427F553CE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31651" y="887413"/>
            <a:ext cx="4525349" cy="565157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Detections:</a:t>
            </a:r>
          </a:p>
          <a:p>
            <a:pPr lvl="1"/>
            <a:r>
              <a:rPr lang="de-DE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object detection model can detect:</a:t>
            </a:r>
          </a:p>
          <a:p>
            <a:pPr lvl="2"/>
            <a:r>
              <a:rPr lang="de-DE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Microaneurysms [MAs], Hemorrhages, Hard Exudates, Soft Exudates [Cotton Wool Spots], Drusen, Geography Atrophy, and landmarks [Optic Disc + Cup and Macula + Fovea]</a:t>
            </a:r>
          </a:p>
          <a:p>
            <a:pPr lvl="2"/>
            <a:endParaRPr lang="de-DE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de-DE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example outputs on the right:</a:t>
            </a:r>
          </a:p>
          <a:p>
            <a:pPr lvl="1"/>
            <a:r>
              <a:rPr lang="de-DE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Row 1</a:t>
            </a:r>
          </a:p>
          <a:p>
            <a:pPr lvl="2"/>
            <a:r>
              <a:rPr lang="de-DE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Almost all lesions were detected by the model</a:t>
            </a:r>
          </a:p>
          <a:p>
            <a:pPr lvl="2"/>
            <a:r>
              <a:rPr lang="de-DE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Only missed a few exudates and hemorrhages</a:t>
            </a:r>
          </a:p>
          <a:p>
            <a:pPr lvl="1"/>
            <a:r>
              <a:rPr lang="de-DE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Row 2</a:t>
            </a:r>
          </a:p>
          <a:p>
            <a:pPr lvl="2"/>
            <a:r>
              <a:rPr lang="de-DE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Almost all of the drusen were detected </a:t>
            </a:r>
          </a:p>
          <a:p>
            <a:pPr lvl="2"/>
            <a:r>
              <a:rPr lang="de-DE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There is a misclassification for one drusen on the optic cup</a:t>
            </a:r>
          </a:p>
          <a:p>
            <a:pPr lvl="1"/>
            <a:r>
              <a:rPr lang="de-DE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these examples, outputs for stage 2 and 3 were suppressed, only displaying the outputs for stage 1.</a:t>
            </a:r>
          </a:p>
          <a:p>
            <a:pPr lvl="2"/>
            <a:endParaRPr lang="de-DE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032C97E-2896-4C0A-8965-9D922712A6F5}"/>
              </a:ext>
            </a:extLst>
          </p:cNvPr>
          <p:cNvSpPr txBox="1"/>
          <p:nvPr/>
        </p:nvSpPr>
        <p:spPr>
          <a:xfrm>
            <a:off x="296734" y="6423888"/>
            <a:ext cx="541185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Figures adapted from the ODIR-2019 Dataset: </a:t>
            </a:r>
            <a:r>
              <a:rPr lang="en-US" sz="1100" i="1" dirty="0">
                <a:latin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https://odir2019.grand-challenge.org/</a:t>
            </a:r>
            <a:r>
              <a:rPr lang="en-US" sz="11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US" sz="11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images in the second column’s bounding boxes were placed by the A-EYE program.</a:t>
            </a:r>
          </a:p>
        </p:txBody>
      </p:sp>
    </p:spTree>
    <p:extLst>
      <p:ext uri="{BB962C8B-B14F-4D97-AF65-F5344CB8AC3E}">
        <p14:creationId xmlns:p14="http://schemas.microsoft.com/office/powerpoint/2010/main" val="33040017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FAFE48-4D6A-4C70-8B90-52DEF6A8E8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550" y="365126"/>
            <a:ext cx="11091250" cy="395366"/>
          </a:xfrm>
        </p:spPr>
        <p:txBody>
          <a:bodyPr>
            <a:normAutofit/>
          </a:bodyPr>
          <a:lstStyle/>
          <a:p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Stage 2: M-Net++ Segmentation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C550EA-BDD1-41A9-83A9-2A3D0AD3C7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2550" y="760492"/>
            <a:ext cx="5974127" cy="57785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Image Segmentation Network</a:t>
            </a:r>
          </a:p>
          <a:p>
            <a:pPr lvl="1"/>
            <a:r>
              <a:rPr lang="de-DE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Uses the </a:t>
            </a:r>
            <a:r>
              <a:rPr lang="de-DE" sz="1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novel</a:t>
            </a:r>
            <a:r>
              <a:rPr lang="de-DE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M-Net++ network</a:t>
            </a:r>
          </a:p>
          <a:p>
            <a:pPr lvl="1"/>
            <a:r>
              <a:rPr lang="de-DE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Derived from both the U-Net model and the M-Net model</a:t>
            </a:r>
          </a:p>
          <a:p>
            <a:pPr lvl="1"/>
            <a:r>
              <a:rPr lang="de-DE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Increased Skip Connections between encoding and decoding</a:t>
            </a:r>
          </a:p>
          <a:p>
            <a:pPr lvl="1"/>
            <a:r>
              <a:rPr lang="de-DE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Upsampling Skip Connections</a:t>
            </a:r>
          </a:p>
          <a:p>
            <a:pPr lvl="1"/>
            <a:r>
              <a:rPr lang="de-DE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Averaged Side Outputs</a:t>
            </a:r>
          </a:p>
          <a:p>
            <a:pPr marL="0" indent="0">
              <a:buNone/>
            </a:pPr>
            <a:endParaRPr lang="de-DE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de-DE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Segmentation Process:</a:t>
            </a:r>
          </a:p>
          <a:p>
            <a:pPr marL="800100" lvl="1" indent="-342900">
              <a:buAutoNum type="arabicParenR"/>
            </a:pPr>
            <a:r>
              <a:rPr lang="de-DE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Optic Disc region of interest [ROI] is used (taken from stage 1)</a:t>
            </a:r>
          </a:p>
          <a:p>
            <a:pPr marL="800100" lvl="1" indent="-342900">
              <a:buAutoNum type="arabicParenR"/>
            </a:pPr>
            <a:r>
              <a:rPr lang="de-DE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M-Net++ is run on the ROI</a:t>
            </a:r>
          </a:p>
          <a:p>
            <a:pPr marL="800100" lvl="1" indent="-342900">
              <a:buAutoNum type="arabicParenR"/>
            </a:pPr>
            <a:r>
              <a:rPr lang="de-DE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mask is generated from the M-Net++ output</a:t>
            </a:r>
          </a:p>
          <a:p>
            <a:pPr marL="800100" lvl="1" indent="-342900">
              <a:buAutoNum type="arabicParenR"/>
            </a:pPr>
            <a:r>
              <a:rPr lang="de-DE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Rotated ellipse is fitted on the masks</a:t>
            </a:r>
          </a:p>
          <a:p>
            <a:pPr marL="800100" lvl="1" indent="-342900">
              <a:buAutoNum type="arabicParenR"/>
            </a:pPr>
            <a:r>
              <a:rPr lang="de-DE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Cup to disc ratio is calculated</a:t>
            </a:r>
          </a:p>
          <a:p>
            <a:pPr marL="457200" lvl="1" indent="0">
              <a:buNone/>
            </a:pPr>
            <a:endParaRPr lang="de-DE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de-DE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 Dataset:</a:t>
            </a:r>
          </a:p>
          <a:p>
            <a:pPr lvl="1"/>
            <a:r>
              <a:rPr lang="de-DE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Retinal Fundus Glaucoma Challenge Edition-1 [REFUGE 1] Dataset was used</a:t>
            </a:r>
          </a:p>
          <a:p>
            <a:pPr lvl="1"/>
            <a:r>
              <a:rPr lang="de-DE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 augmentation was used to expand the dataset</a:t>
            </a:r>
          </a:p>
          <a:p>
            <a:pPr lvl="2"/>
            <a:r>
              <a:rPr lang="de-DE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 augmentation increases the amount of data and can improve performance</a:t>
            </a:r>
          </a:p>
          <a:p>
            <a:pPr lvl="1"/>
            <a:r>
              <a:rPr lang="de-DE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Vertical flips, horizontal flips, rotations, and stretches were used on each image</a:t>
            </a:r>
          </a:p>
          <a:p>
            <a:pPr lvl="1"/>
            <a:endParaRPr lang="de-DE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AutoNum type="arabicParenR"/>
            </a:pPr>
            <a:endParaRPr lang="de-DE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A8EE7B53-853F-4857-8701-F8AF41EAD5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811508"/>
            <a:ext cx="59436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880BCAC7-FF7D-40A3-A53F-D43A7DDDAC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19008"/>
            <a:ext cx="5833450" cy="42672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25DB6A1-C98A-436E-885E-AD34F0BCEEFB}"/>
              </a:ext>
            </a:extLst>
          </p:cNvPr>
          <p:cNvSpPr txBox="1"/>
          <p:nvPr/>
        </p:nvSpPr>
        <p:spPr>
          <a:xfrm>
            <a:off x="6147073" y="3305640"/>
            <a:ext cx="578237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5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M-Net++ Segmentation Model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de-DE" sz="11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The Optic Disc image in the figure was adapted from: </a:t>
            </a:r>
            <a:r>
              <a:rPr kumimoji="0" lang="de-DE" sz="11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hlinkClick r:id="rId4"/>
              </a:rPr>
              <a:t>https://www.njvision.net/our-services/fundus-photography/</a:t>
            </a:r>
            <a:r>
              <a:rPr kumimoji="0" lang="de-DE" sz="11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; The architecture model created by the finalist.</a:t>
            </a:r>
          </a:p>
          <a:p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4957B8F-93ED-4884-B09F-772BD8399947}"/>
              </a:ext>
            </a:extLst>
          </p:cNvPr>
          <p:cNvSpPr txBox="1"/>
          <p:nvPr/>
        </p:nvSpPr>
        <p:spPr>
          <a:xfrm>
            <a:off x="6147073" y="6094848"/>
            <a:ext cx="53088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6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Segmentation Process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77849A-8845-4ECF-A67B-5C446464E0AB}"/>
              </a:ext>
            </a:extLst>
          </p:cNvPr>
          <p:cNvSpPr txBox="1"/>
          <p:nvPr/>
        </p:nvSpPr>
        <p:spPr>
          <a:xfrm>
            <a:off x="6096000" y="6339937"/>
            <a:ext cx="643818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Optic Disc Image [region of interest] adapted from the REFUGE Dataset: </a:t>
            </a:r>
            <a:r>
              <a:rPr lang="en-US" sz="1100" i="1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https://refuge.grand-challenge.org/details/</a:t>
            </a:r>
            <a:r>
              <a:rPr lang="en-US" sz="11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; Segmentation and Rotated Ellipse Approximation images created by the finalist.</a:t>
            </a:r>
          </a:p>
        </p:txBody>
      </p:sp>
    </p:spTree>
    <p:extLst>
      <p:ext uri="{BB962C8B-B14F-4D97-AF65-F5344CB8AC3E}">
        <p14:creationId xmlns:p14="http://schemas.microsoft.com/office/powerpoint/2010/main" val="5848748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FAFE48-4D6A-4C70-8B90-52DEF6A8E8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550" y="365126"/>
            <a:ext cx="11091250" cy="395366"/>
          </a:xfrm>
        </p:spPr>
        <p:txBody>
          <a:bodyPr>
            <a:normAutofit/>
          </a:bodyPr>
          <a:lstStyle/>
          <a:p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Stage 3:Deep Residual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C550EA-BDD1-41A9-83A9-2A3D0AD3C7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2550" y="845950"/>
            <a:ext cx="5974127" cy="57785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Deep Residual Network:</a:t>
            </a:r>
          </a:p>
          <a:p>
            <a:pPr lvl="1"/>
            <a:r>
              <a:rPr lang="de-DE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Basic sequential model with convolutions and skip connections</a:t>
            </a:r>
          </a:p>
          <a:p>
            <a:pPr lvl="1"/>
            <a:r>
              <a:rPr lang="de-DE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Trained on the ODIR-5K network</a:t>
            </a:r>
          </a:p>
          <a:p>
            <a:pPr lvl="1"/>
            <a:r>
              <a:rPr lang="de-DE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Augmentation (Expansion) was used</a:t>
            </a:r>
          </a:p>
          <a:p>
            <a:pPr lvl="1"/>
            <a:r>
              <a:rPr lang="de-DE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Pretrained on ImageNet</a:t>
            </a:r>
          </a:p>
          <a:p>
            <a:pPr marL="457200" lvl="1" indent="0">
              <a:buNone/>
            </a:pPr>
            <a:endParaRPr lang="de-DE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de-DE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Used to ensure the quality of the object detection + image segmentation output.</a:t>
            </a:r>
          </a:p>
          <a:p>
            <a:pPr marL="342900" indent="-342900">
              <a:buAutoNum type="arabicParenR"/>
            </a:pPr>
            <a:endParaRPr lang="de-DE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5DB6A1-C98A-436E-885E-AD34F0BCEEFB}"/>
              </a:ext>
            </a:extLst>
          </p:cNvPr>
          <p:cNvSpPr txBox="1"/>
          <p:nvPr/>
        </p:nvSpPr>
        <p:spPr>
          <a:xfrm>
            <a:off x="934187" y="5641418"/>
            <a:ext cx="487398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5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Deep Residual Network</a:t>
            </a:r>
          </a:p>
          <a:p>
            <a:r>
              <a:rPr lang="en-US" sz="11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Deep Residual Network Model created by the finalist.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D4A76A41-25C9-4321-8704-5227C0E206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410" y="2706308"/>
            <a:ext cx="9725527" cy="2935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99583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FAFE48-4D6A-4C70-8B90-52DEF6A8E8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4743" y="319008"/>
            <a:ext cx="4274171" cy="395366"/>
          </a:xfrm>
        </p:spPr>
        <p:txBody>
          <a:bodyPr>
            <a:normAutofit/>
          </a:bodyPr>
          <a:lstStyle/>
          <a:p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Testing the A-EYE Multiscale Neural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C550EA-BDD1-41A9-83A9-2A3D0AD3C7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4743" y="714374"/>
            <a:ext cx="5350850" cy="57785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Tests on Diabetic Retinopathy Performance:</a:t>
            </a:r>
          </a:p>
          <a:p>
            <a:pPr lvl="1"/>
            <a:r>
              <a:rPr lang="de-DE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Methods to Evaluate Segmentation and Indexing Techniques in the field of Retinal Ophthalmology [</a:t>
            </a:r>
            <a:r>
              <a:rPr lang="de-DE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MESSIDOR] Dataset was used</a:t>
            </a:r>
          </a:p>
          <a:p>
            <a:pPr lvl="1"/>
            <a:r>
              <a:rPr lang="de-DE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Sensitiviy of 0.85</a:t>
            </a:r>
          </a:p>
          <a:p>
            <a:pPr lvl="1"/>
            <a:r>
              <a:rPr lang="de-DE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Specificity of 0.98</a:t>
            </a:r>
          </a:p>
          <a:p>
            <a:pPr lvl="1"/>
            <a:endParaRPr lang="de-DE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de-DE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Tests on Cup to Disc Ratio Calculation + Segmentation:</a:t>
            </a:r>
          </a:p>
          <a:p>
            <a:pPr lvl="1"/>
            <a:r>
              <a:rPr lang="de-DE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Retinal Fundus Glaucoma Challenge Edition-1 [REFUGE 1] TESTING Dataset was used</a:t>
            </a:r>
          </a:p>
          <a:p>
            <a:pPr lvl="1"/>
            <a:r>
              <a:rPr lang="de-DE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Area Under the Reciever Operator Curve [AUROC] of 0.845</a:t>
            </a:r>
          </a:p>
          <a:p>
            <a:pPr marL="0" indent="0">
              <a:buNone/>
            </a:pPr>
            <a:endParaRPr lang="de-DE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de-DE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Tests on Age-Related Macular Degeneration:</a:t>
            </a:r>
          </a:p>
          <a:p>
            <a:pPr lvl="1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Automatic Detection Challenge on Age-related Macular degeneration dataset [ADAM] was used</a:t>
            </a:r>
          </a:p>
          <a:p>
            <a:pPr lvl="1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Sensitivity of 0.78</a:t>
            </a:r>
          </a:p>
          <a:p>
            <a:pPr lvl="1"/>
            <a:r>
              <a:rPr lang="de-DE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Specificity of 0.86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EA7F07B-E373-4030-BB15-E2354E4A0D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16" y="319008"/>
            <a:ext cx="6230219" cy="24196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0893999-A3DD-47BD-8A5E-423DF4766C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5" r="3118"/>
          <a:stretch/>
        </p:blipFill>
        <p:spPr>
          <a:xfrm>
            <a:off x="129407" y="2655500"/>
            <a:ext cx="6008238" cy="205768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9725869-ABC7-414F-B373-182AF26183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104" y="4713187"/>
            <a:ext cx="6091531" cy="1909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EBB0E68-A2BD-4A01-9D1F-AF04386BA8E0}"/>
              </a:ext>
            </a:extLst>
          </p:cNvPr>
          <p:cNvSpPr txBox="1"/>
          <p:nvPr/>
        </p:nvSpPr>
        <p:spPr>
          <a:xfrm>
            <a:off x="6276332" y="5171669"/>
            <a:ext cx="59156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MESSIDOR Sensitivity and Specificity Statistics compiled from: </a:t>
            </a:r>
            <a:r>
              <a:rPr lang="en-US" sz="1000" b="0" i="1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https://doi.org/10.1109/TBME.2012.2193126</a:t>
            </a:r>
            <a:r>
              <a:rPr lang="en-US" sz="1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</a:p>
          <a:p>
            <a:r>
              <a:rPr lang="en-US" sz="1000" b="0" i="1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https://doi.org/10.1109/TMI.2016.2526689</a:t>
            </a:r>
            <a:r>
              <a:rPr lang="en-US" sz="1000" b="0" i="1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000" b="0" i="1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https://doi.org/10.1111/ceo.13056</a:t>
            </a:r>
            <a:r>
              <a:rPr lang="en-US" sz="1000" b="0" i="1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000" b="0" i="1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8"/>
              </a:rPr>
              <a:t>https://doi.org/10.1167/iovs.16-19964</a:t>
            </a:r>
            <a:endParaRPr lang="en-US" sz="1000" i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REFUGE [Cup to Disc Ratio Tests] AUROC Statistics compiled from: </a:t>
            </a:r>
            <a:r>
              <a:rPr lang="en-US" sz="1000" b="0" i="1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9"/>
              </a:rPr>
              <a:t>https://doi.org/10.1117/12.2547992</a:t>
            </a:r>
            <a:r>
              <a:rPr lang="en-US" sz="1000" b="0" i="1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</a:p>
          <a:p>
            <a:r>
              <a:rPr lang="en-US" sz="1000" b="0" i="1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10"/>
              </a:rPr>
              <a:t>https://doi.org/10.1109/TMI.2018.2791488</a:t>
            </a:r>
            <a:r>
              <a:rPr lang="en-US" sz="1000" b="0" i="1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000" b="0" i="1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11"/>
              </a:rPr>
              <a:t>https://doi.org/10.1109/TMI.2018.2837012</a:t>
            </a:r>
            <a:r>
              <a:rPr lang="en-US" sz="1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US" sz="1000" b="0" i="1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ADAM S</a:t>
            </a:r>
            <a:r>
              <a:rPr lang="en-US" sz="10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ensitivity and Specificity Statistics compiled from: </a:t>
            </a:r>
            <a:r>
              <a:rPr lang="en-US" sz="10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12"/>
              </a:rPr>
              <a:t>https://amd.grand-challenge.org/</a:t>
            </a:r>
            <a:r>
              <a:rPr lang="en-US" sz="10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000" b="0" i="1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endParaRPr lang="en-US" sz="1000" i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0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“A-EYE, This Method” statistics were compiled by the finalist; the tables were created by the finalist.</a:t>
            </a:r>
            <a:endParaRPr lang="en-US" sz="1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50451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960</TotalTime>
  <Words>2860</Words>
  <Application>Microsoft Office PowerPoint</Application>
  <PresentationFormat>Widescreen</PresentationFormat>
  <Paragraphs>222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Times New Roman</vt:lpstr>
      <vt:lpstr>Office Theme</vt:lpstr>
      <vt:lpstr>A-EYE: Utilizing Multistage Neural Networks and  Landmark Localization for Fundus Image Disease Detection </vt:lpstr>
      <vt:lpstr>Introduction to Retinal Image Analysis [RIA]</vt:lpstr>
      <vt:lpstr>The A-EYE Architecture</vt:lpstr>
      <vt:lpstr>Stage 0: Image Preprocessing</vt:lpstr>
      <vt:lpstr>Stage 1: Object Detection</vt:lpstr>
      <vt:lpstr>Stage 1: Object Detection Outputs</vt:lpstr>
      <vt:lpstr>Stage 2: M-Net++ Segmentation Network</vt:lpstr>
      <vt:lpstr>Stage 3:Deep Residual Network</vt:lpstr>
      <vt:lpstr>Testing the A-EYE Multiscale Neural Network</vt:lpstr>
      <vt:lpstr>Conclusion and Importance</vt:lpstr>
      <vt:lpstr>Sample Input/Output of the A-EYE Program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Thomas Chia</dc:creator>
  <cp:lastModifiedBy>Thomas Chia</cp:lastModifiedBy>
  <cp:revision>63</cp:revision>
  <dcterms:created xsi:type="dcterms:W3CDTF">2021-01-06T14:05:48Z</dcterms:created>
  <dcterms:modified xsi:type="dcterms:W3CDTF">2021-05-04T19:10:03Z</dcterms:modified>
</cp:coreProperties>
</file>